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13" r:id="rId2"/>
    <p:sldId id="412" r:id="rId3"/>
    <p:sldId id="518" r:id="rId4"/>
    <p:sldId id="517" r:id="rId5"/>
    <p:sldId id="519" r:id="rId6"/>
    <p:sldId id="538" r:id="rId7"/>
    <p:sldId id="539" r:id="rId8"/>
    <p:sldId id="521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533" r:id="rId20"/>
    <p:sldId id="535" r:id="rId21"/>
    <p:sldId id="536" r:id="rId22"/>
    <p:sldId id="537" r:id="rId23"/>
    <p:sldId id="534" r:id="rId24"/>
    <p:sldId id="492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9F2"/>
    <a:srgbClr val="E4F7EE"/>
    <a:srgbClr val="D8F3E6"/>
    <a:srgbClr val="FFFFFF"/>
    <a:srgbClr val="F0F0F0"/>
    <a:srgbClr val="6380AF"/>
    <a:srgbClr val="465A70"/>
    <a:srgbClr val="59728F"/>
    <a:srgbClr val="DCD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00" y="56"/>
      </p:cViewPr>
      <p:guideLst>
        <p:guide orient="horz" pos="208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2024/12/24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5125" name="组合 6"/>
          <p:cNvGrpSpPr/>
          <p:nvPr userDrawn="1"/>
        </p:nvGrpSpPr>
        <p:grpSpPr>
          <a:xfrm>
            <a:off x="9780588" y="30163"/>
            <a:ext cx="2381250" cy="714375"/>
            <a:chOff x="15450" y="-120"/>
            <a:chExt cx="3750" cy="1124"/>
          </a:xfrm>
        </p:grpSpPr>
        <p:pic>
          <p:nvPicPr>
            <p:cNvPr id="5126" name="图片 4" descr="logo"/>
            <p:cNvPicPr>
              <a:picLocks noChangeAspect="1"/>
            </p:cNvPicPr>
            <p:nvPr/>
          </p:nvPicPr>
          <p:blipFill>
            <a:blip r:embed="rId6"/>
            <a:srcRect r="71922"/>
            <a:stretch>
              <a:fillRect/>
            </a:stretch>
          </p:blipFill>
          <p:spPr>
            <a:xfrm>
              <a:off x="15450" y="-120"/>
              <a:ext cx="1432" cy="1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7" name="图片 5" descr="logo"/>
            <p:cNvPicPr>
              <a:picLocks noChangeAspect="1"/>
            </p:cNvPicPr>
            <p:nvPr/>
          </p:nvPicPr>
          <p:blipFill>
            <a:blip r:embed="rId6"/>
            <a:srcRect l="54549"/>
            <a:stretch>
              <a:fillRect/>
            </a:stretch>
          </p:blipFill>
          <p:spPr>
            <a:xfrm>
              <a:off x="16882" y="-120"/>
              <a:ext cx="2318" cy="112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125" name="组合 6"/>
          <p:cNvGrpSpPr/>
          <p:nvPr userDrawn="1"/>
        </p:nvGrpSpPr>
        <p:grpSpPr>
          <a:xfrm>
            <a:off x="10167620" y="30480"/>
            <a:ext cx="1994535" cy="598805"/>
            <a:chOff x="15450" y="-120"/>
            <a:chExt cx="3750" cy="1124"/>
          </a:xfrm>
        </p:grpSpPr>
        <p:pic>
          <p:nvPicPr>
            <p:cNvPr id="5126" name="图片 4" descr="logo"/>
            <p:cNvPicPr>
              <a:picLocks noChangeAspect="1"/>
            </p:cNvPicPr>
            <p:nvPr/>
          </p:nvPicPr>
          <p:blipFill>
            <a:blip r:embed="rId5"/>
            <a:srcRect r="71922"/>
            <a:stretch>
              <a:fillRect/>
            </a:stretch>
          </p:blipFill>
          <p:spPr>
            <a:xfrm>
              <a:off x="15450" y="-120"/>
              <a:ext cx="1432" cy="1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7" name="图片 5" descr="logo"/>
            <p:cNvPicPr>
              <a:picLocks noChangeAspect="1"/>
            </p:cNvPicPr>
            <p:nvPr/>
          </p:nvPicPr>
          <p:blipFill>
            <a:blip r:embed="rId5"/>
            <a:srcRect l="54549"/>
            <a:stretch>
              <a:fillRect/>
            </a:stretch>
          </p:blipFill>
          <p:spPr>
            <a:xfrm>
              <a:off x="16882" y="-120"/>
              <a:ext cx="2318" cy="112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任意多边形 6"/>
          <p:cNvSpPr/>
          <p:nvPr userDrawn="1"/>
        </p:nvSpPr>
        <p:spPr>
          <a:xfrm>
            <a:off x="0" y="283210"/>
            <a:ext cx="12210415" cy="6291580"/>
          </a:xfrm>
          <a:custGeom>
            <a:avLst/>
            <a:gdLst>
              <a:gd name="connsiteX0" fmla="*/ 0 w 19229"/>
              <a:gd name="connsiteY0" fmla="*/ 6 h 10107"/>
              <a:gd name="connsiteX1" fmla="*/ 15449 w 19229"/>
              <a:gd name="connsiteY1" fmla="*/ 0 h 10107"/>
              <a:gd name="connsiteX2" fmla="*/ 16064 w 19229"/>
              <a:gd name="connsiteY2" fmla="*/ 632 h 10107"/>
              <a:gd name="connsiteX3" fmla="*/ 19229 w 19229"/>
              <a:gd name="connsiteY3" fmla="*/ 632 h 10107"/>
              <a:gd name="connsiteX4" fmla="*/ 19200 w 19229"/>
              <a:gd name="connsiteY4" fmla="*/ 10107 h 10107"/>
              <a:gd name="connsiteX5" fmla="*/ 0 w 19229"/>
              <a:gd name="connsiteY5" fmla="*/ 10107 h 10107"/>
              <a:gd name="connsiteX6" fmla="*/ 0 w 19229"/>
              <a:gd name="connsiteY6" fmla="*/ 6 h 1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29" h="10107">
                <a:moveTo>
                  <a:pt x="0" y="6"/>
                </a:moveTo>
                <a:cubicBezTo>
                  <a:pt x="5081" y="4"/>
                  <a:pt x="15149" y="2"/>
                  <a:pt x="15449" y="0"/>
                </a:cubicBezTo>
                <a:cubicBezTo>
                  <a:pt x="15749" y="-2"/>
                  <a:pt x="15704" y="634"/>
                  <a:pt x="16064" y="632"/>
                </a:cubicBezTo>
                <a:cubicBezTo>
                  <a:pt x="16424" y="630"/>
                  <a:pt x="18884" y="638"/>
                  <a:pt x="19229" y="632"/>
                </a:cubicBezTo>
                <a:cubicBezTo>
                  <a:pt x="19229" y="1010"/>
                  <a:pt x="19200" y="6740"/>
                  <a:pt x="19200" y="10107"/>
                </a:cubicBezTo>
                <a:lnTo>
                  <a:pt x="0" y="10107"/>
                </a:ln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5"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"/>
          <p:cNvSpPr txBox="1"/>
          <p:nvPr/>
        </p:nvSpPr>
        <p:spPr>
          <a:xfrm>
            <a:off x="692908" y="2432714"/>
            <a:ext cx="10789671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互联网数据库大作业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地球震动研究所</a:t>
            </a:r>
            <a:endParaRPr lang="en-US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198465cd-425a-46a8-b752-ba8414a74e0b"/>
          <p:cNvPicPr>
            <a:picLocks noChangeAspect="1"/>
          </p:cNvPicPr>
          <p:nvPr/>
        </p:nvPicPr>
        <p:blipFill>
          <a:blip r:embed="rId3"/>
          <a:srcRect l="17220" t="4273" r="15900" b="5135"/>
          <a:stretch>
            <a:fillRect/>
          </a:stretch>
        </p:blipFill>
        <p:spPr>
          <a:xfrm>
            <a:off x="5320347" y="649605"/>
            <a:ext cx="1534795" cy="1534795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93094" y="4220515"/>
            <a:ext cx="5005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0F0F0"/>
                </a:solidFill>
              </a:rPr>
              <a:t>周末 </a:t>
            </a:r>
            <a:r>
              <a:rPr lang="en-US" altLang="zh-CN" sz="2400" dirty="0">
                <a:solidFill>
                  <a:srgbClr val="F0F0F0"/>
                </a:solidFill>
              </a:rPr>
              <a:t>2211278</a:t>
            </a:r>
          </a:p>
          <a:p>
            <a:pPr algn="ctr"/>
            <a:r>
              <a:rPr lang="zh-CN" altLang="en-US" sz="2400" dirty="0">
                <a:solidFill>
                  <a:srgbClr val="F0F0F0"/>
                </a:solidFill>
              </a:rPr>
              <a:t>殷腾骄 </a:t>
            </a:r>
            <a:r>
              <a:rPr lang="en-US" altLang="zh-CN" sz="2400" dirty="0">
                <a:solidFill>
                  <a:srgbClr val="F0F0F0"/>
                </a:solidFill>
              </a:rPr>
              <a:t>2212202</a:t>
            </a:r>
          </a:p>
          <a:p>
            <a:pPr algn="ctr"/>
            <a:r>
              <a:rPr lang="zh-CN" altLang="en-US" sz="2400" dirty="0">
                <a:solidFill>
                  <a:srgbClr val="F0F0F0"/>
                </a:solidFill>
              </a:rPr>
              <a:t>孙致勉 </a:t>
            </a:r>
            <a:r>
              <a:rPr lang="en-US" altLang="zh-CN" sz="2400" dirty="0">
                <a:solidFill>
                  <a:srgbClr val="F0F0F0"/>
                </a:solidFill>
              </a:rPr>
              <a:t>2211278</a:t>
            </a:r>
          </a:p>
          <a:p>
            <a:pPr algn="ctr"/>
            <a:r>
              <a:rPr lang="zh-CN" altLang="en-US" sz="2400" dirty="0">
                <a:solidFill>
                  <a:srgbClr val="F0F0F0"/>
                </a:solidFill>
              </a:rPr>
              <a:t>陈星烨 </a:t>
            </a:r>
            <a:r>
              <a:rPr lang="en-US" altLang="zh-CN" sz="2400" dirty="0">
                <a:solidFill>
                  <a:srgbClr val="F0F0F0"/>
                </a:solidFill>
              </a:rPr>
              <a:t>2212518</a:t>
            </a:r>
            <a:endParaRPr lang="zh-CN" altLang="en-US" sz="2400" dirty="0">
              <a:solidFill>
                <a:srgbClr val="F0F0F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95715A-8B84-4E4C-B30A-4A79C243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77" y="1262482"/>
            <a:ext cx="9510445" cy="5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成员界面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A35A15-02E9-4780-B021-6DE90AB5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72" y="1289620"/>
            <a:ext cx="9678256" cy="51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4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About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CB44E7-373C-48E7-8CB0-13EF0B43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1397714"/>
            <a:ext cx="9397429" cy="49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7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contact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AFD17-87F6-4958-A81B-57B60FC0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0" y="1346770"/>
            <a:ext cx="9493321" cy="50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登陆界面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B3369-7D13-4557-B228-76169BD5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67" y="1205875"/>
            <a:ext cx="9873465" cy="524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3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后台管理界面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BE98E2-2ED3-4DFF-B194-F78705FA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23" y="1383050"/>
            <a:ext cx="9483047" cy="50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地震数据检索界面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FF9FAC-2DC0-48C5-95AF-DFEFED3B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7" y="1641321"/>
            <a:ext cx="10324345" cy="40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2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地震数据检索界面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064B4-EF1F-422C-89FA-A8E1609D6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0" y="1278135"/>
            <a:ext cx="9226379" cy="50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1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地震详情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F388E7-3A50-4574-AF9E-3657ACE7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08" y="1439681"/>
            <a:ext cx="8866784" cy="46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地震详情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8344F-E271-4924-B562-B928577E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14" y="1427127"/>
            <a:ext cx="9716172" cy="47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V="1">
            <a:off x="-92710" y="3367405"/>
            <a:ext cx="12378055" cy="3902075"/>
            <a:chOff x="-147" y="-552"/>
            <a:chExt cx="19493" cy="6145"/>
          </a:xfrm>
        </p:grpSpPr>
        <p:sp>
          <p:nvSpPr>
            <p:cNvPr id="9" name="任意多边形 8"/>
            <p:cNvSpPr/>
            <p:nvPr/>
          </p:nvSpPr>
          <p:spPr>
            <a:xfrm>
              <a:off x="0" y="-552"/>
              <a:ext cx="19200" cy="5958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147" y="-456"/>
              <a:ext cx="19493" cy="6049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40" name="文本框 47"/>
          <p:cNvSpPr txBox="1"/>
          <p:nvPr/>
        </p:nvSpPr>
        <p:spPr>
          <a:xfrm>
            <a:off x="3214370" y="3925995"/>
            <a:ext cx="5762625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rgbClr val="59728F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作品主题</a:t>
            </a:r>
          </a:p>
        </p:txBody>
      </p:sp>
      <p:sp>
        <p:nvSpPr>
          <p:cNvPr id="9241" name="文本框 48"/>
          <p:cNvSpPr txBox="1"/>
          <p:nvPr/>
        </p:nvSpPr>
        <p:spPr>
          <a:xfrm>
            <a:off x="2449513" y="2087563"/>
            <a:ext cx="7292340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PART ONE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V="1">
            <a:off x="-93028" y="3346140"/>
            <a:ext cx="12378055" cy="3902075"/>
            <a:chOff x="-147" y="-552"/>
            <a:chExt cx="19493" cy="6145"/>
          </a:xfrm>
        </p:grpSpPr>
        <p:sp>
          <p:nvSpPr>
            <p:cNvPr id="9" name="任意多边形 8"/>
            <p:cNvSpPr/>
            <p:nvPr/>
          </p:nvSpPr>
          <p:spPr>
            <a:xfrm>
              <a:off x="0" y="-552"/>
              <a:ext cx="19200" cy="5958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147" y="-456"/>
              <a:ext cx="19493" cy="6049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40" name="文本框 47"/>
          <p:cNvSpPr txBox="1"/>
          <p:nvPr/>
        </p:nvSpPr>
        <p:spPr>
          <a:xfrm>
            <a:off x="3214687" y="3925995"/>
            <a:ext cx="5762625" cy="110799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rgbClr val="59728F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项目分工</a:t>
            </a:r>
            <a:endParaRPr lang="en-US" altLang="zh-CN" sz="6600" b="1" dirty="0">
              <a:solidFill>
                <a:srgbClr val="59728F"/>
              </a:solidFill>
              <a:latin typeface="字魂105号-简雅黑" panose="00000500000000000000" charset="-122"/>
              <a:ea typeface="字魂105号-简雅黑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9241" name="文本框 48"/>
          <p:cNvSpPr txBox="1"/>
          <p:nvPr/>
        </p:nvSpPr>
        <p:spPr>
          <a:xfrm>
            <a:off x="2449513" y="2087563"/>
            <a:ext cx="7292340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PART </a:t>
            </a:r>
            <a:r>
              <a:rPr lang="en-US" altLang="zh-CN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FOUR</a:t>
            </a:r>
            <a:endParaRPr lang="zh-CN" altLang="en-US" sz="6600" b="1" dirty="0">
              <a:solidFill>
                <a:schemeClr val="bg1"/>
              </a:solidFill>
              <a:latin typeface="字魂105号-简雅黑" panose="00000500000000000000" charset="-122"/>
              <a:ea typeface="字魂105号-简雅黑" panose="00000500000000000000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48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90269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4011-6F4D-6239-4A64-4DB35BBBFE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49830" y="2037670"/>
            <a:ext cx="9454854" cy="38457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周末：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admin view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，后台逻辑，设计文档，组长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殷腾骄：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site view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，前端设计，部署文档、部署脚本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孙致勉：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report view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，登录逻辑，需求文档，展示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</a:p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陈星烨：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eqlist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view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controller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，地震相关数据整理，逻辑设计。</a:t>
            </a:r>
          </a:p>
        </p:txBody>
      </p:sp>
    </p:spTree>
    <p:extLst>
      <p:ext uri="{BB962C8B-B14F-4D97-AF65-F5344CB8AC3E}">
        <p14:creationId xmlns:p14="http://schemas.microsoft.com/office/powerpoint/2010/main" val="105503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90269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小组分工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56A10D-D9F3-448D-A6E6-DE462048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6" y="1709522"/>
            <a:ext cx="9236467" cy="48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EC2BA8-D5D0-4544-A6B1-E38B762D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26" y="1281259"/>
            <a:ext cx="7938747" cy="521175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AA24FB0-50CE-4BB0-AF92-1AD4CB9C322E}"/>
              </a:ext>
            </a:extLst>
          </p:cNvPr>
          <p:cNvSpPr txBox="1">
            <a:spLocks/>
          </p:cNvSpPr>
          <p:nvPr/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提交记录</a:t>
            </a:r>
          </a:p>
        </p:txBody>
      </p:sp>
    </p:spTree>
    <p:extLst>
      <p:ext uri="{BB962C8B-B14F-4D97-AF65-F5344CB8AC3E}">
        <p14:creationId xmlns:p14="http://schemas.microsoft.com/office/powerpoint/2010/main" val="3494100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1" descr="1 (1)"/>
          <p:cNvPicPr>
            <a:picLocks noChangeAspect="1"/>
          </p:cNvPicPr>
          <p:nvPr/>
        </p:nvPicPr>
        <p:blipFill>
          <a:blip r:embed="rId3"/>
          <a:srcRect t="3735"/>
          <a:stretch>
            <a:fillRect/>
          </a:stretch>
        </p:blipFill>
        <p:spPr>
          <a:xfrm>
            <a:off x="0" y="-65087"/>
            <a:ext cx="12187238" cy="6938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-65087"/>
            <a:ext cx="12192000" cy="6923088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219" name="文本框 10"/>
          <p:cNvSpPr txBox="1"/>
          <p:nvPr/>
        </p:nvSpPr>
        <p:spPr>
          <a:xfrm>
            <a:off x="1662906" y="3586693"/>
            <a:ext cx="88614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</a:rPr>
              <a:t>感 谢 聆 听</a:t>
            </a:r>
          </a:p>
        </p:txBody>
      </p:sp>
      <p:pic>
        <p:nvPicPr>
          <p:cNvPr id="8" name="图片 7" descr="198465cd-425a-46a8-b752-ba8414a74e0b"/>
          <p:cNvPicPr>
            <a:picLocks noChangeAspect="1"/>
          </p:cNvPicPr>
          <p:nvPr/>
        </p:nvPicPr>
        <p:blipFill>
          <a:blip r:embed="rId4"/>
          <a:srcRect l="17220" t="4273" r="15900" b="5135"/>
          <a:stretch>
            <a:fillRect/>
          </a:stretch>
        </p:blipFill>
        <p:spPr>
          <a:xfrm>
            <a:off x="5328602" y="1735138"/>
            <a:ext cx="1534795" cy="1534795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9437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4011-6F4D-6239-4A64-4DB35BBBFE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357829"/>
            <a:ext cx="10515600" cy="50427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    基于</a:t>
            </a:r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yii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框架和</a:t>
            </a:r>
            <a:r>
              <a:rPr lang="en-US" altLang="zh-CN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数据库，在实现课程大作业的基本要求，也就是实现团队主页以及登录功能的基础上，结合我们的主题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日本地震分布的研究，实现一个完整的网页。</a:t>
            </a:r>
          </a:p>
        </p:txBody>
      </p:sp>
    </p:spTree>
    <p:extLst>
      <p:ext uri="{BB962C8B-B14F-4D97-AF65-F5344CB8AC3E}">
        <p14:creationId xmlns:p14="http://schemas.microsoft.com/office/powerpoint/2010/main" val="53038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V="1">
            <a:off x="-92710" y="3367405"/>
            <a:ext cx="12378055" cy="3902075"/>
            <a:chOff x="-147" y="-552"/>
            <a:chExt cx="19493" cy="6145"/>
          </a:xfrm>
        </p:grpSpPr>
        <p:sp>
          <p:nvSpPr>
            <p:cNvPr id="9" name="任意多边形 8"/>
            <p:cNvSpPr/>
            <p:nvPr/>
          </p:nvSpPr>
          <p:spPr>
            <a:xfrm>
              <a:off x="0" y="-552"/>
              <a:ext cx="19200" cy="5958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147" y="-456"/>
              <a:ext cx="19493" cy="6049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40" name="文本框 47"/>
          <p:cNvSpPr txBox="1"/>
          <p:nvPr/>
        </p:nvSpPr>
        <p:spPr>
          <a:xfrm>
            <a:off x="3214370" y="3925995"/>
            <a:ext cx="5762625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rgbClr val="59728F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实现框架</a:t>
            </a:r>
          </a:p>
        </p:txBody>
      </p:sp>
      <p:sp>
        <p:nvSpPr>
          <p:cNvPr id="9241" name="文本框 48"/>
          <p:cNvSpPr txBox="1"/>
          <p:nvPr/>
        </p:nvSpPr>
        <p:spPr>
          <a:xfrm>
            <a:off x="2449513" y="2087563"/>
            <a:ext cx="7292340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PART </a:t>
            </a:r>
            <a:r>
              <a:rPr lang="en-US" altLang="zh-CN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TWO</a:t>
            </a:r>
            <a:endParaRPr lang="zh-CN" altLang="en-US" sz="6600" b="1" dirty="0">
              <a:solidFill>
                <a:schemeClr val="bg1"/>
              </a:solidFill>
              <a:latin typeface="字魂105号-简雅黑" panose="00000500000000000000" charset="-122"/>
              <a:ea typeface="字魂105号-简雅黑" panose="00000500000000000000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5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90269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实现框架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4011-6F4D-6239-4A64-4DB35BBBFE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35761" y="1986300"/>
            <a:ext cx="8320477" cy="384572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前端：使用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yii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框架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后端数据库：使用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主要编程语言：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php</a:t>
            </a:r>
          </a:p>
          <a:p>
            <a:pPr marL="0" indent="0">
              <a:buNone/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版本控制：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git</a:t>
            </a: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85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474" y="6607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4011-6F4D-6239-4A64-4DB35BBBFE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051" y="1500027"/>
            <a:ext cx="11013897" cy="42292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comments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：存储用户评论，包含评论的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、用户名、内容和头像。表中使用了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字段作为主键，确保每个评论的唯一性。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detail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：存储详细的地震信息，包括地震的发生时间、地点、震级、深度和经纬度等。该表适用于详细记录单次地震的具体情况。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eqlist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：记录地震事件的基本信息，如发生时间、地点、深度、震级等。该表的设计支持逐个记录地震的时间和位置，便于统计和查询。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intensity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：存储地震的强度数据，主要记录震中的深度、震级和最大强度。此表有助于分析地震强度对不同地区的影响。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04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474" y="6607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A4011-6F4D-6239-4A64-4DB35BBBFE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051" y="1500027"/>
            <a:ext cx="11013897" cy="42292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maxintensify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：用于记录不同年份的震中强度数据，具体为每个区域震度的详细分类。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members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：存储团队成员信息，包括姓名、年龄、专业、简历和头像。该表便于管理团队成员资料。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op_data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系列表：记录不同年份和日期的地震观测数据，包括震中名称、震度、经纬度等。该系列表用于历史地震数据的存档和查询。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team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：用于存储团队的基本内容或任务信息，通常是关于团队合作和项目内容的描述。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user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：用于存储用户的登录信息，包括用户名、密码以及创建和更新时间。该表有助于管理用户的权限和账户安全。</a:t>
            </a:r>
          </a:p>
        </p:txBody>
      </p:sp>
    </p:spTree>
    <p:extLst>
      <p:ext uri="{BB962C8B-B14F-4D97-AF65-F5344CB8AC3E}">
        <p14:creationId xmlns:p14="http://schemas.microsoft.com/office/powerpoint/2010/main" val="198192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V="1">
            <a:off x="-93028" y="3346140"/>
            <a:ext cx="12378055" cy="3902075"/>
            <a:chOff x="-147" y="-552"/>
            <a:chExt cx="19493" cy="6145"/>
          </a:xfrm>
        </p:grpSpPr>
        <p:sp>
          <p:nvSpPr>
            <p:cNvPr id="9" name="任意多边形 8"/>
            <p:cNvSpPr/>
            <p:nvPr/>
          </p:nvSpPr>
          <p:spPr>
            <a:xfrm>
              <a:off x="0" y="-552"/>
              <a:ext cx="19200" cy="5958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147" y="-456"/>
              <a:ext cx="19493" cy="6049"/>
            </a:xfrm>
            <a:custGeom>
              <a:avLst/>
              <a:gdLst>
                <a:gd name="connsiteX0" fmla="*/ 0 w 19200"/>
                <a:gd name="connsiteY0" fmla="*/ 0 h 5958"/>
                <a:gd name="connsiteX1" fmla="*/ 19200 w 19200"/>
                <a:gd name="connsiteY1" fmla="*/ 0 h 5958"/>
                <a:gd name="connsiteX2" fmla="*/ 19200 w 19200"/>
                <a:gd name="connsiteY2" fmla="*/ 5508 h 5958"/>
                <a:gd name="connsiteX3" fmla="*/ 9650 w 19200"/>
                <a:gd name="connsiteY3" fmla="*/ 5958 h 5958"/>
                <a:gd name="connsiteX4" fmla="*/ 0 w 19200"/>
                <a:gd name="connsiteY4" fmla="*/ 5558 h 5958"/>
                <a:gd name="connsiteX5" fmla="*/ 0 w 19200"/>
                <a:gd name="connsiteY5" fmla="*/ 0 h 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0" h="5958">
                  <a:moveTo>
                    <a:pt x="0" y="0"/>
                  </a:moveTo>
                  <a:lnTo>
                    <a:pt x="19200" y="0"/>
                  </a:lnTo>
                  <a:lnTo>
                    <a:pt x="19200" y="5508"/>
                  </a:lnTo>
                  <a:cubicBezTo>
                    <a:pt x="17525" y="6235"/>
                    <a:pt x="11924" y="5208"/>
                    <a:pt x="9650" y="5958"/>
                  </a:cubicBezTo>
                  <a:cubicBezTo>
                    <a:pt x="7349" y="5283"/>
                    <a:pt x="1675" y="6343"/>
                    <a:pt x="0" y="55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40" name="文本框 47"/>
          <p:cNvSpPr txBox="1"/>
          <p:nvPr/>
        </p:nvSpPr>
        <p:spPr>
          <a:xfrm>
            <a:off x="3214687" y="3925995"/>
            <a:ext cx="5762625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rgbClr val="59728F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效果展示</a:t>
            </a:r>
          </a:p>
        </p:txBody>
      </p:sp>
      <p:sp>
        <p:nvSpPr>
          <p:cNvPr id="9241" name="文本框 48"/>
          <p:cNvSpPr txBox="1"/>
          <p:nvPr/>
        </p:nvSpPr>
        <p:spPr>
          <a:xfrm>
            <a:off x="2449513" y="2087563"/>
            <a:ext cx="7292340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PART </a:t>
            </a:r>
            <a:r>
              <a:rPr lang="en-US" altLang="zh-CN" sz="6600" b="1" dirty="0">
                <a:solidFill>
                  <a:schemeClr val="bg1"/>
                </a:solidFill>
                <a:latin typeface="字魂105号-简雅黑" panose="00000500000000000000" charset="-122"/>
                <a:ea typeface="字魂105号-简雅黑" panose="00000500000000000000" charset="-122"/>
                <a:sym typeface="微软雅黑" panose="020B0503020204020204" pitchFamily="34" charset="-122"/>
              </a:rPr>
              <a:t>THREE</a:t>
            </a:r>
            <a:endParaRPr lang="zh-CN" altLang="en-US" sz="6600" b="1" dirty="0">
              <a:solidFill>
                <a:schemeClr val="bg1"/>
              </a:solidFill>
              <a:latin typeface="字魂105号-简雅黑" panose="00000500000000000000" charset="-122"/>
              <a:ea typeface="字魂105号-简雅黑" panose="00000500000000000000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69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0D4BC-B625-F76D-DDEF-A49839736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570" y="54309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87081B-5676-47A0-8A03-4C61ACE4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92" y="1397116"/>
            <a:ext cx="9257016" cy="49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3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MyMzYyMjE4OGEyYmU0NGU4OWM3NGNlZDgzMmNmZW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471</Words>
  <Application>Microsoft Office PowerPoint</Application>
  <PresentationFormat>宽屏</PresentationFormat>
  <Paragraphs>51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黑体</vt:lpstr>
      <vt:lpstr>宋体</vt:lpstr>
      <vt:lpstr>微软雅黑</vt:lpstr>
      <vt:lpstr>字魂105号-简雅黑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概述</vt:lpstr>
      <vt:lpstr>PowerPoint 演示文稿</vt:lpstr>
      <vt:lpstr>实现框架</vt:lpstr>
      <vt:lpstr>数据库设计</vt:lpstr>
      <vt:lpstr>数据库设计</vt:lpstr>
      <vt:lpstr>PowerPoint 演示文稿</vt:lpstr>
      <vt:lpstr>主页</vt:lpstr>
      <vt:lpstr>主页</vt:lpstr>
      <vt:lpstr>成员界面</vt:lpstr>
      <vt:lpstr>About界面</vt:lpstr>
      <vt:lpstr>contact界面</vt:lpstr>
      <vt:lpstr>登陆界面</vt:lpstr>
      <vt:lpstr>后台管理界面</vt:lpstr>
      <vt:lpstr>地震数据检索界面</vt:lpstr>
      <vt:lpstr>地震数据检索界面</vt:lpstr>
      <vt:lpstr>地震详情</vt:lpstr>
      <vt:lpstr>地震详情</vt:lpstr>
      <vt:lpstr>PowerPoint 演示文稿</vt:lpstr>
      <vt:lpstr>小组分工</vt:lpstr>
      <vt:lpstr>小组分工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zm sun</dc:creator>
  <cp:lastModifiedBy>dell</cp:lastModifiedBy>
  <cp:revision>198</cp:revision>
  <dcterms:created xsi:type="dcterms:W3CDTF">2019-06-19T02:08:00Z</dcterms:created>
  <dcterms:modified xsi:type="dcterms:W3CDTF">2024-12-24T14:03:28Z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21464F00CF964C5F81EBDFB330ADEE33_12</vt:lpwstr>
  </property>
</Properties>
</file>